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3"/>
  </p:notesMasterIdLst>
  <p:sldIdLst>
    <p:sldId id="324" r:id="rId2"/>
    <p:sldId id="327" r:id="rId3"/>
    <p:sldId id="326" r:id="rId4"/>
    <p:sldId id="325" r:id="rId5"/>
    <p:sldId id="323" r:id="rId6"/>
    <p:sldId id="261" r:id="rId7"/>
    <p:sldId id="284" r:id="rId8"/>
    <p:sldId id="319" r:id="rId9"/>
    <p:sldId id="320" r:id="rId10"/>
    <p:sldId id="318" r:id="rId11"/>
    <p:sldId id="317" r:id="rId12"/>
    <p:sldId id="316" r:id="rId13"/>
    <p:sldId id="321" r:id="rId14"/>
    <p:sldId id="297" r:id="rId15"/>
    <p:sldId id="300" r:id="rId16"/>
    <p:sldId id="299" r:id="rId17"/>
    <p:sldId id="295" r:id="rId18"/>
    <p:sldId id="294" r:id="rId19"/>
    <p:sldId id="302" r:id="rId20"/>
    <p:sldId id="262" r:id="rId21"/>
    <p:sldId id="257" r:id="rId22"/>
    <p:sldId id="329" r:id="rId23"/>
    <p:sldId id="258" r:id="rId24"/>
    <p:sldId id="287" r:id="rId25"/>
    <p:sldId id="289" r:id="rId26"/>
    <p:sldId id="260" r:id="rId27"/>
    <p:sldId id="270" r:id="rId28"/>
    <p:sldId id="259" r:id="rId29"/>
    <p:sldId id="301" r:id="rId30"/>
    <p:sldId id="307" r:id="rId31"/>
    <p:sldId id="309" r:id="rId32"/>
    <p:sldId id="310" r:id="rId33"/>
    <p:sldId id="308" r:id="rId34"/>
    <p:sldId id="303" r:id="rId35"/>
    <p:sldId id="305" r:id="rId36"/>
    <p:sldId id="311" r:id="rId37"/>
    <p:sldId id="312" r:id="rId38"/>
    <p:sldId id="313" r:id="rId39"/>
    <p:sldId id="322" r:id="rId40"/>
    <p:sldId id="277" r:id="rId41"/>
    <p:sldId id="328" r:id="rId42"/>
  </p:sldIdLst>
  <p:sldSz cx="9144000" cy="5143500" type="screen16x9"/>
  <p:notesSz cx="6858000" cy="9144000"/>
  <p:embeddedFontLst>
    <p:embeddedFont>
      <p:font typeface="Frank Ruhl Libre" panose="020B0604020202020204" charset="-79"/>
      <p:regular r:id="rId44"/>
      <p:bold r:id="rId45"/>
    </p:embeddedFont>
    <p:embeddedFont>
      <p:font typeface="Frank Ruhl Libre Medium" panose="020B0604020202020204" charset="-79"/>
      <p:regular r:id="rId46"/>
      <p:bold r:id="rId47"/>
    </p:embeddedFont>
    <p:embeddedFont>
      <p:font typeface="Libre Baskerville" panose="020B0604020202020204" charset="0"/>
      <p:regular r:id="rId48"/>
      <p:bold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A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8A89FB-65B4-4EE6-B372-0B1FFD0BFFC4}">
  <a:tblStyle styleId="{E28A89FB-65B4-4EE6-B372-0B1FFD0BFF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6" d="100"/>
          <a:sy n="106" d="100"/>
        </p:scale>
        <p:origin x="78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168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805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961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607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786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014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285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01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923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248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1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297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003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472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928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033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5684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284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44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004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5410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7503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930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098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9086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44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90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4982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13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48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85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30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96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11" name="Google Shape;11;p2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13;p2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787625" y="1991825"/>
            <a:ext cx="3572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18" name="Google Shape;18;p2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25" name="Google Shape;25;p3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27;p3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8" name="Google Shape;2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33" name="Google Shape;33;p3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41" name="Google Shape;41;p4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4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4" name="Google Shape;4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Font typeface="Libre Baskerville"/>
              <a:buChar char="➢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/>
          <p:nvPr/>
        </p:nvSpPr>
        <p:spPr>
          <a:xfrm>
            <a:off x="3593400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0C6D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“</a:t>
            </a:r>
            <a:endParaRPr sz="7200">
              <a:solidFill>
                <a:srgbClr val="B0C6D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52" name="Google Shape;52;p5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5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5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58" name="Google Shape;58;p5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85" name="Google Shape;85;p7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Google Shape;87;p7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88" name="Google Shape;8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7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91" name="Google Shape;91;p7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3356700" cy="28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4784110" y="1563725"/>
            <a:ext cx="3356700" cy="28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8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03" name="Google Shape;103;p8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Google Shape;105;p8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06" name="Google Shape;1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8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09" name="Google Shape;109;p8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body" idx="2"/>
          </p:nvPr>
        </p:nvSpPr>
        <p:spPr>
          <a:xfrm>
            <a:off x="34551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body" idx="3"/>
          </p:nvPr>
        </p:nvSpPr>
        <p:spPr>
          <a:xfrm>
            <a:off x="5907003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11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54" name="Google Shape;154;p11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6" name="Google Shape;156;p11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7" name="Google Shape;15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➢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7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sl.richmond.edu/panorama/redlining/#loc=12/35.583/-82.609&amp;city=asheville-nc" TargetMode="Externa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18/national/segregation-us-citi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ivethirtyeight.com/features/the-most-diverse-cities-are-often-the-most-segregated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ivethirtyeight.com/features/the-most-diverse-cities-are-often-the-most-segregated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urban.org/features/segregated-neighborhoods-segregated-schools" TargetMode="Externa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6D0BC5-232B-403D-81AE-4865FA54B01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96EAB-171D-4097-9083-73F5A136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16" y="0"/>
            <a:ext cx="66460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0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80F16-3667-4B25-98EE-3B3C60F05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046" y="796113"/>
            <a:ext cx="5702762" cy="35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41D57-446E-44BD-935F-43E4B5620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00" y="692892"/>
            <a:ext cx="7120800" cy="378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4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21AEB-22CF-4106-9D90-921B20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594" y="942649"/>
            <a:ext cx="5159167" cy="306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3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8D83C-64F0-4F3E-8CF2-3949D0F6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516" y="697868"/>
            <a:ext cx="4040558" cy="3747764"/>
          </a:xfrm>
          <a:prstGeom prst="rect">
            <a:avLst/>
          </a:prstGeom>
        </p:spPr>
      </p:pic>
      <p:pic>
        <p:nvPicPr>
          <p:cNvPr id="5" name="Picture 2" descr="Image result for thomas piketty capital book r &gt; g">
            <a:extLst>
              <a:ext uri="{FF2B5EF4-FFF2-40B4-BE49-F238E27FC236}">
                <a16:creationId xmlns:a16="http://schemas.microsoft.com/office/drawing/2014/main" id="{9DEAA388-C3BB-422B-ACDE-302A2E436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10" y="1400400"/>
            <a:ext cx="2060156" cy="21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15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1BBF0D-E64E-49CD-91EC-2AC0DBA84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44" y="560582"/>
            <a:ext cx="6880679" cy="400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7E0F03-2C7C-4EE0-B9F1-3A9ACF0C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03" y="715616"/>
            <a:ext cx="6376775" cy="37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55B879-C8A7-4CB8-BAED-C61E730E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53" y="645141"/>
            <a:ext cx="6618893" cy="385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63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921BB-FA08-451C-BFB9-9321ABF919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14169" y="647700"/>
            <a:ext cx="6315661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5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6861E-FA4B-4BB2-B440-46F431ADC1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3713" y="679819"/>
            <a:ext cx="7056574" cy="37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12FA9-8973-4739-AE0B-BD93F1BBE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2" y="1565237"/>
            <a:ext cx="7807857" cy="2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8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6D0BC5-232B-403D-81AE-4865FA54B01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good cities logo">
            <a:extLst>
              <a:ext uri="{FF2B5EF4-FFF2-40B4-BE49-F238E27FC236}">
                <a16:creationId xmlns:a16="http://schemas.microsoft.com/office/drawing/2014/main" id="{26C7B04A-05A4-4FC1-9DC1-83327208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74" y="306000"/>
            <a:ext cx="3483045" cy="17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23822-424E-4819-BE25-FE7A12D4F015}"/>
              </a:ext>
            </a:extLst>
          </p:cNvPr>
          <p:cNvSpPr txBox="1"/>
          <p:nvPr/>
        </p:nvSpPr>
        <p:spPr>
          <a:xfrm>
            <a:off x="1942200" y="2533352"/>
            <a:ext cx="525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94A7F"/>
                </a:solidFill>
                <a:latin typeface="Libre Baskerville" panose="020B0604020202020204" charset="0"/>
              </a:rPr>
              <a:t>Rev. Dr. Glenn Barth</a:t>
            </a:r>
          </a:p>
          <a:p>
            <a:pPr algn="ctr"/>
            <a:r>
              <a:rPr lang="en-US" sz="2000" i="1" dirty="0">
                <a:solidFill>
                  <a:srgbClr val="094A7F"/>
                </a:solidFill>
                <a:latin typeface="Libre Baskerville" panose="020B0604020202020204" charset="0"/>
              </a:rPr>
              <a:t>President</a:t>
            </a:r>
          </a:p>
        </p:txBody>
      </p:sp>
    </p:spTree>
    <p:extLst>
      <p:ext uri="{BB962C8B-B14F-4D97-AF65-F5344CB8AC3E}">
        <p14:creationId xmlns:p14="http://schemas.microsoft.com/office/powerpoint/2010/main" val="505934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ctrTitle" idx="4294967295"/>
          </p:nvPr>
        </p:nvSpPr>
        <p:spPr>
          <a:xfrm>
            <a:off x="938149" y="3597478"/>
            <a:ext cx="4301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r>
              <a:rPr lang="en" sz="6000" b="1" dirty="0"/>
              <a:t>A</a:t>
            </a:r>
            <a:r>
              <a:rPr lang="en-US" sz="3600" b="1" dirty="0"/>
              <a:t> home is one of the only assets in which the race of the owner affects the rate of return.</a:t>
            </a:r>
            <a:br>
              <a:rPr lang="en-US" sz="3600" dirty="0"/>
            </a:br>
            <a:endParaRPr sz="6000" dirty="0"/>
          </a:p>
        </p:txBody>
      </p:sp>
      <p:sp>
        <p:nvSpPr>
          <p:cNvPr id="234" name="Google Shape;234;p20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1C8DF6-8AF3-4C8B-84FB-DB6D41D7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857" y="738187"/>
            <a:ext cx="2875994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4919C-F4C7-4781-A21F-51F80FE9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37" y="704849"/>
            <a:ext cx="2875994" cy="3667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47AB2-DC9E-48CB-8AD7-7FF1A0B7A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3" y="704849"/>
            <a:ext cx="3405188" cy="36882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B39F0E-4A83-4BF1-B68B-10446E243C89}"/>
              </a:ext>
            </a:extLst>
          </p:cNvPr>
          <p:cNvSpPr/>
          <p:nvPr/>
        </p:nvSpPr>
        <p:spPr>
          <a:xfrm>
            <a:off x="747713" y="4594775"/>
            <a:ext cx="78422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https://dsl.richmond.edu/panorama/redlining/#loc=12/35.583/-82.609&amp;city=asheville-nc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8AC1C-C6EB-47F3-B8FF-0E81368F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72" y="1170360"/>
            <a:ext cx="3399619" cy="272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0C54A5-8569-423E-A07B-3CA804D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000" y="1170360"/>
            <a:ext cx="4098773" cy="272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EABA-8365-4764-B5F7-6381653D8381}"/>
              </a:ext>
            </a:extLst>
          </p:cNvPr>
          <p:cNvSpPr/>
          <p:nvPr/>
        </p:nvSpPr>
        <p:spPr>
          <a:xfrm>
            <a:off x="1212562" y="4162890"/>
            <a:ext cx="7267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https://www.washingtonpost.com/graphics/2018/national/segregation-us-cities/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5EB88-131F-4C7A-B1B1-E508A90A4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75" y="1933575"/>
            <a:ext cx="3890250" cy="20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95061-CEAC-49DE-8A4B-5FEC89C81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0" y="1933668"/>
            <a:ext cx="3898010" cy="2005057"/>
          </a:xfrm>
          <a:prstGeom prst="rect">
            <a:avLst/>
          </a:prstGeom>
        </p:spPr>
      </p:pic>
      <p:sp>
        <p:nvSpPr>
          <p:cNvPr id="9" name="Google Shape;200;p17">
            <a:extLst>
              <a:ext uri="{FF2B5EF4-FFF2-40B4-BE49-F238E27FC236}">
                <a16:creationId xmlns:a16="http://schemas.microsoft.com/office/drawing/2014/main" id="{E576E9B1-1B4A-4B05-95B8-93AC7AB26A19}"/>
              </a:ext>
            </a:extLst>
          </p:cNvPr>
          <p:cNvSpPr txBox="1">
            <a:spLocks/>
          </p:cNvSpPr>
          <p:nvPr/>
        </p:nvSpPr>
        <p:spPr>
          <a:xfrm>
            <a:off x="2795249" y="287725"/>
            <a:ext cx="3996075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rgbClr val="B6D7A8"/>
              </a:solidFill>
            </a:endParaRP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Measures of Segregation: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Dissimilarity &amp; Entropy Indices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EB44C-90C1-4CF4-839A-4194D1E7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523" y="1447525"/>
            <a:ext cx="3143128" cy="2988457"/>
          </a:xfrm>
          <a:prstGeom prst="rect">
            <a:avLst/>
          </a:prstGeom>
        </p:spPr>
      </p:pic>
      <p:sp>
        <p:nvSpPr>
          <p:cNvPr id="8" name="Google Shape;200;p17">
            <a:extLst>
              <a:ext uri="{FF2B5EF4-FFF2-40B4-BE49-F238E27FC236}">
                <a16:creationId xmlns:a16="http://schemas.microsoft.com/office/drawing/2014/main" id="{11E3071F-806C-42B1-AAEF-EBB460145478}"/>
              </a:ext>
            </a:extLst>
          </p:cNvPr>
          <p:cNvSpPr txBox="1">
            <a:spLocks/>
          </p:cNvSpPr>
          <p:nvPr/>
        </p:nvSpPr>
        <p:spPr>
          <a:xfrm>
            <a:off x="895349" y="3066632"/>
            <a:ext cx="3996075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B6D7A8"/>
              </a:solidFill>
            </a:endParaRP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Measures of Segregation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:</a:t>
            </a: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latin typeface="Frank Ruhl Libre" panose="00000500000000000000" charset="-79"/>
              <a:cs typeface="Frank Ruhl Libre" panose="00000500000000000000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Citywide diversity index: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For an average resident in the city, what % of people belong to a different racial group? 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Frank Ruhl Libre" panose="00000500000000000000" charset="-79"/>
              <a:cs typeface="Frank Ruhl Libre" panose="00000500000000000000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Neighborhood diversity index: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For an average resident in the city, what % of the people in her neighborhood belong to a different racial group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Integration-segregation index: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The relationship between city &amp; neighborhood segregation.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Frank Ruhl Libre" panose="00000500000000000000" charset="-79"/>
              <a:cs typeface="Frank Ruhl Libre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089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028C5C-8E31-49A3-A1FD-F09CF4D8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33" y="707518"/>
            <a:ext cx="3305042" cy="3728464"/>
          </a:xfrm>
          <a:prstGeom prst="rect">
            <a:avLst/>
          </a:prstGeom>
        </p:spPr>
      </p:pic>
      <p:sp>
        <p:nvSpPr>
          <p:cNvPr id="6" name="Google Shape;206;p18">
            <a:extLst>
              <a:ext uri="{FF2B5EF4-FFF2-40B4-BE49-F238E27FC236}">
                <a16:creationId xmlns:a16="http://schemas.microsoft.com/office/drawing/2014/main" id="{45C49F6A-177A-49D8-8513-8700276B5F36}"/>
              </a:ext>
            </a:extLst>
          </p:cNvPr>
          <p:cNvSpPr txBox="1">
            <a:spLocks/>
          </p:cNvSpPr>
          <p:nvPr/>
        </p:nvSpPr>
        <p:spPr>
          <a:xfrm>
            <a:off x="1318443" y="777825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Of the top 100 U.S. cities by population, 35 are at least one-quarter black, and only 6 of those cities have positive integration scores. </a:t>
            </a:r>
          </a:p>
          <a:p>
            <a:pPr algn="ctr">
              <a:spcBef>
                <a:spcPts val="600"/>
              </a:spcBef>
            </a:pPr>
            <a:r>
              <a:rPr lang="en-US" sz="1800" b="1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Where does your city rank?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4E8CD8-9012-4FEE-9067-BFEE6ED0D15F}"/>
              </a:ext>
            </a:extLst>
          </p:cNvPr>
          <p:cNvSpPr/>
          <p:nvPr/>
        </p:nvSpPr>
        <p:spPr>
          <a:xfrm>
            <a:off x="1318443" y="3855206"/>
            <a:ext cx="32403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https://fivethirtyeight.com/features/the-most-diverse-cities-are-often-the-most-segregated/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4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EACFC-B39B-4C82-8626-6642982F4CF3}"/>
              </a:ext>
            </a:extLst>
          </p:cNvPr>
          <p:cNvSpPr/>
          <p:nvPr/>
        </p:nvSpPr>
        <p:spPr>
          <a:xfrm>
            <a:off x="2893825" y="3740656"/>
            <a:ext cx="32403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https://fivethirtyeight.com/features/the-most-diverse-cities-are-often-the-most-segregated/</a:t>
            </a:r>
            <a:endParaRPr lang="en-US" sz="1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8D0797-EDB7-4140-B634-157AABB8C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6E723-30AD-4B64-A100-5AD5E7300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00" y="754155"/>
            <a:ext cx="3553500" cy="34173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4E273D-2F70-4AE3-9BE1-0004EEC1AC20}"/>
              </a:ext>
            </a:extLst>
          </p:cNvPr>
          <p:cNvSpPr/>
          <p:nvPr/>
        </p:nvSpPr>
        <p:spPr>
          <a:xfrm>
            <a:off x="1474500" y="4835698"/>
            <a:ext cx="6743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https://www.urban.org/features/segregated-neighborhoods-segregated-schools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ctrTitle" idx="4294967295"/>
          </p:nvPr>
        </p:nvSpPr>
        <p:spPr>
          <a:xfrm>
            <a:off x="771525" y="3335942"/>
            <a:ext cx="77724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FFFFFF"/>
                </a:solidFill>
              </a:rPr>
              <a:t>The Groundwater</a:t>
            </a:r>
            <a:br>
              <a:rPr lang="en-US" sz="9600" dirty="0">
                <a:solidFill>
                  <a:srgbClr val="FFFFFF"/>
                </a:solidFill>
              </a:rPr>
            </a:br>
            <a:r>
              <a:rPr lang="en-US" sz="9600" dirty="0">
                <a:solidFill>
                  <a:srgbClr val="FFFFFF"/>
                </a:solidFill>
              </a:rPr>
              <a:t>Approach</a:t>
            </a:r>
            <a:endParaRPr sz="9600" dirty="0">
              <a:solidFill>
                <a:srgbClr val="FFFFFF"/>
              </a:solidFill>
            </a:endParaRPr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6D7A8"/>
                </a:solidFill>
              </a:rPr>
              <a:t>1.</a:t>
            </a:r>
            <a:endParaRPr dirty="0">
              <a:solidFill>
                <a:srgbClr val="B6D7A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TRANSITION HEADLINE</a:t>
            </a:r>
            <a:endParaRPr dirty="0"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1026" name="Picture 2" descr="Image result for aquifer">
            <a:extLst>
              <a:ext uri="{FF2B5EF4-FFF2-40B4-BE49-F238E27FC236}">
                <a16:creationId xmlns:a16="http://schemas.microsoft.com/office/drawing/2014/main" id="{12BFA946-A033-493C-8585-663E9280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91" y="883444"/>
            <a:ext cx="3821617" cy="33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Google Shape;206;p18">
            <a:extLst>
              <a:ext uri="{FF2B5EF4-FFF2-40B4-BE49-F238E27FC236}">
                <a16:creationId xmlns:a16="http://schemas.microsoft.com/office/drawing/2014/main" id="{45C49F6A-177A-49D8-8513-8700276B5F36}"/>
              </a:ext>
            </a:extLst>
          </p:cNvPr>
          <p:cNvSpPr txBox="1">
            <a:spLocks/>
          </p:cNvSpPr>
          <p:nvPr/>
        </p:nvSpPr>
        <p:spPr>
          <a:xfrm>
            <a:off x="1011225" y="105405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Our groundwater metaphor is designed to help practitioners at all levels internalize the reality that we live in a racially structured society, and that is what causes racial inequity.</a:t>
            </a:r>
            <a:endParaRPr lang="en-US" sz="2400" b="1" i="1" dirty="0">
              <a:solidFill>
                <a:schemeClr val="bg1">
                  <a:lumMod val="50000"/>
                </a:schemeClr>
              </a:solidFill>
              <a:latin typeface="Libre Baskerville" panose="020B0604020202020204" charset="0"/>
            </a:endParaRPr>
          </a:p>
        </p:txBody>
      </p:sp>
      <p:sp>
        <p:nvSpPr>
          <p:cNvPr id="8" name="Google Shape;206;p18">
            <a:extLst>
              <a:ext uri="{FF2B5EF4-FFF2-40B4-BE49-F238E27FC236}">
                <a16:creationId xmlns:a16="http://schemas.microsoft.com/office/drawing/2014/main" id="{452763F7-3B34-4CD3-9567-07CECC68B05E}"/>
              </a:ext>
            </a:extLst>
          </p:cNvPr>
          <p:cNvSpPr txBox="1">
            <a:spLocks/>
          </p:cNvSpPr>
          <p:nvPr/>
        </p:nvSpPr>
        <p:spPr>
          <a:xfrm>
            <a:off x="5189252" y="118740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Racial inequity looks the same across systems.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Socioeconomic difference does not explain the racial inequity.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Inequities are caused by systems, regardless of people’s culture or behavior.</a:t>
            </a:r>
          </a:p>
          <a:p>
            <a:pPr>
              <a:spcBef>
                <a:spcPts val="600"/>
              </a:spcBef>
            </a:pPr>
            <a:endParaRPr lang="en-US" sz="1800" b="1" i="1" dirty="0">
              <a:solidFill>
                <a:schemeClr val="bg1">
                  <a:lumMod val="50000"/>
                </a:schemeClr>
              </a:solidFill>
              <a:latin typeface="Libre Baskerville" panose="020B0604020202020204" charset="0"/>
            </a:endParaRPr>
          </a:p>
          <a:p>
            <a:pPr algn="r">
              <a:spcBef>
                <a:spcPts val="600"/>
              </a:spcBef>
            </a:pPr>
            <a:endParaRPr lang="en-US" sz="1800" b="1" i="1" dirty="0">
              <a:solidFill>
                <a:schemeClr val="bg1">
                  <a:lumMod val="50000"/>
                </a:schemeClr>
              </a:solidFill>
              <a:latin typeface="Libre Baskerville" panose="020B0604020202020204" charset="0"/>
            </a:endParaRPr>
          </a:p>
          <a:p>
            <a:pPr algn="r">
              <a:spcBef>
                <a:spcPts val="600"/>
              </a:spcBef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-Bayard Love &amp; Deena Hayes-Greene, Racial Equity Institute</a:t>
            </a:r>
          </a:p>
        </p:txBody>
      </p:sp>
    </p:spTree>
    <p:extLst>
      <p:ext uri="{BB962C8B-B14F-4D97-AF65-F5344CB8AC3E}">
        <p14:creationId xmlns:p14="http://schemas.microsoft.com/office/powerpoint/2010/main" val="48483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6D0BC5-232B-403D-81AE-4865FA54B01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96EAB-171D-4097-9083-73F5A136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16" y="0"/>
            <a:ext cx="66460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97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1003200" y="1440008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Greater educational attainment or more work effort on the part of blacks will close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0FA818-C2F2-425A-A7CC-A0E7948565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98348" y="1382858"/>
            <a:ext cx="5087729" cy="2747700"/>
          </a:xfrm>
          <a:prstGeom prst="rect">
            <a:avLst/>
          </a:prstGeom>
        </p:spPr>
      </p:pic>
      <p:sp>
        <p:nvSpPr>
          <p:cNvPr id="12" name="Google Shape;247;p22">
            <a:extLst>
              <a:ext uri="{FF2B5EF4-FFF2-40B4-BE49-F238E27FC236}">
                <a16:creationId xmlns:a16="http://schemas.microsoft.com/office/drawing/2014/main" id="{7E173BF1-0AFD-40BA-9AC6-EACAE1E2C735}"/>
              </a:ext>
            </a:extLst>
          </p:cNvPr>
          <p:cNvSpPr txBox="1">
            <a:spLocks/>
          </p:cNvSpPr>
          <p:nvPr/>
        </p:nvSpPr>
        <p:spPr>
          <a:xfrm>
            <a:off x="1645919" y="3934457"/>
            <a:ext cx="680864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pPr algn="r"/>
            <a:r>
              <a:rPr lang="en-US" sz="1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Darity</a:t>
            </a: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W., Hamilton, D., Paul, M., Aja, A., Price, A., Moore, A., </a:t>
            </a:r>
            <a:r>
              <a:rPr lang="en-US" sz="1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Chiopris</a:t>
            </a: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C. </a:t>
            </a:r>
            <a:r>
              <a:rPr lang="en-US" sz="1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What We Get Wrong About Closing the Racial Wealth Gap</a:t>
            </a: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 (2018). Samuel DuBois Cook Center on Social Equity.</a:t>
            </a:r>
          </a:p>
        </p:txBody>
      </p:sp>
    </p:spTree>
    <p:extLst>
      <p:ext uri="{BB962C8B-B14F-4D97-AF65-F5344CB8AC3E}">
        <p14:creationId xmlns:p14="http://schemas.microsoft.com/office/powerpoint/2010/main" val="139290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Greater educational attainment or more work effort on the part of blacks will close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7BF2F-34A5-41C0-8DD6-26A11249C8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18683" y="1662057"/>
            <a:ext cx="5096486" cy="224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50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Greater educational attainment or more work effort on the part of blacks will close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D5326-9D2F-48EF-B6D5-B7B26A4A81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3016" y="1564397"/>
            <a:ext cx="4405977" cy="29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51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8" name="Google Shape;249;p22">
            <a:extLst>
              <a:ext uri="{FF2B5EF4-FFF2-40B4-BE49-F238E27FC236}">
                <a16:creationId xmlns:a16="http://schemas.microsoft.com/office/drawing/2014/main" id="{388AC804-370B-4621-92E2-59194FEA5F8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4548" y="1601377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2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The racial homeownership gap is the “driver” of the racial wealth gap</a:t>
            </a:r>
            <a:r>
              <a:rPr lang="en" dirty="0"/>
              <a:t>.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35E12F-457F-4F85-95B3-3155A84E59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74669" y="1707849"/>
            <a:ext cx="5093904" cy="193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2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3753476" y="1506575"/>
            <a:ext cx="2233800" cy="1349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4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Black people saving more will close the racial wealth gap.</a:t>
            </a:r>
            <a:endParaRPr dirty="0"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2"/>
          </p:nvPr>
        </p:nvSpPr>
        <p:spPr>
          <a:xfrm>
            <a:off x="6343529" y="1506575"/>
            <a:ext cx="2233800" cy="1349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5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Greater financial literacy will close the racial wealth gap</a:t>
            </a:r>
            <a:r>
              <a:rPr lang="en" dirty="0"/>
              <a:t>.</a:t>
            </a:r>
            <a:endParaRPr dirty="0"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3"/>
          </p:nvPr>
        </p:nvSpPr>
        <p:spPr>
          <a:xfrm>
            <a:off x="1003200" y="2881532"/>
            <a:ext cx="2233800" cy="14322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6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Entrepreneurship will close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7" name="Google Shape;250;p22">
            <a:extLst>
              <a:ext uri="{FF2B5EF4-FFF2-40B4-BE49-F238E27FC236}">
                <a16:creationId xmlns:a16="http://schemas.microsoft.com/office/drawing/2014/main" id="{534BC888-5A51-48CD-BB10-8EB5C28B3A5E}"/>
              </a:ext>
            </a:extLst>
          </p:cNvPr>
          <p:cNvSpPr txBox="1">
            <a:spLocks/>
          </p:cNvSpPr>
          <p:nvPr/>
        </p:nvSpPr>
        <p:spPr>
          <a:xfrm>
            <a:off x="1003200" y="1506575"/>
            <a:ext cx="2233800" cy="134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➢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indent="0">
              <a:buFont typeface="Frank Ruhl Libre"/>
              <a:buNone/>
            </a:pPr>
            <a:r>
              <a:rPr lang="en-US" b="1" dirty="0"/>
              <a:t>3</a:t>
            </a:r>
          </a:p>
          <a:p>
            <a:pPr marL="0" indent="0">
              <a:buFont typeface="Frank Ruhl Libre"/>
              <a:buNone/>
            </a:pPr>
            <a:r>
              <a:rPr lang="en-US" dirty="0"/>
              <a:t>Buying and banking black will close the racial wealth gap.</a:t>
            </a:r>
          </a:p>
        </p:txBody>
      </p:sp>
      <p:sp>
        <p:nvSpPr>
          <p:cNvPr id="8" name="Google Shape;248;p22">
            <a:extLst>
              <a:ext uri="{FF2B5EF4-FFF2-40B4-BE49-F238E27FC236}">
                <a16:creationId xmlns:a16="http://schemas.microsoft.com/office/drawing/2014/main" id="{116C1282-BED8-40F1-9210-945424DCA5F0}"/>
              </a:ext>
            </a:extLst>
          </p:cNvPr>
          <p:cNvSpPr txBox="1">
            <a:spLocks/>
          </p:cNvSpPr>
          <p:nvPr/>
        </p:nvSpPr>
        <p:spPr>
          <a:xfrm>
            <a:off x="3763182" y="2881532"/>
            <a:ext cx="2233800" cy="27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➢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indent="0">
              <a:buFont typeface="Frank Ruhl Libre"/>
              <a:buNone/>
            </a:pPr>
            <a:r>
              <a:rPr lang="en-US" b="1"/>
              <a:t>7</a:t>
            </a:r>
          </a:p>
          <a:p>
            <a:pPr marL="0" indent="0">
              <a:buFont typeface="Frank Ruhl Libre"/>
              <a:buNone/>
            </a:pPr>
            <a:r>
              <a:rPr lang="en-US"/>
              <a:t>Emulating successful minorities will close the racial wealth gap.</a:t>
            </a:r>
            <a:endParaRPr lang="en-US" dirty="0"/>
          </a:p>
        </p:txBody>
      </p:sp>
      <p:sp>
        <p:nvSpPr>
          <p:cNvPr id="9" name="Google Shape;249;p22">
            <a:extLst>
              <a:ext uri="{FF2B5EF4-FFF2-40B4-BE49-F238E27FC236}">
                <a16:creationId xmlns:a16="http://schemas.microsoft.com/office/drawing/2014/main" id="{826CD972-CCC9-4F3B-B210-13225FA458D9}"/>
              </a:ext>
            </a:extLst>
          </p:cNvPr>
          <p:cNvSpPr txBox="1">
            <a:spLocks/>
          </p:cNvSpPr>
          <p:nvPr/>
        </p:nvSpPr>
        <p:spPr>
          <a:xfrm>
            <a:off x="6215082" y="2881532"/>
            <a:ext cx="2233800" cy="27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➢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indent="0">
              <a:buFont typeface="Frank Ruhl Libre"/>
              <a:buNone/>
            </a:pPr>
            <a:r>
              <a:rPr lang="en-US" b="1"/>
              <a:t>8</a:t>
            </a:r>
          </a:p>
          <a:p>
            <a:pPr marL="0" indent="0">
              <a:buFont typeface="Frank Ruhl Libre"/>
              <a:buNone/>
            </a:pPr>
            <a:r>
              <a:rPr lang="en-US"/>
              <a:t>Improved “soft skills” and “personal responsibility” will close the racial wealth gap.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05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1624010" y="2804719"/>
            <a:ext cx="2233800" cy="15183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10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Black family disorganization is a cause of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D5A27-596A-46C0-8741-F3AC88B70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810" y="1563724"/>
            <a:ext cx="3918825" cy="2588727"/>
          </a:xfrm>
          <a:prstGeom prst="rect">
            <a:avLst/>
          </a:prstGeom>
        </p:spPr>
      </p:pic>
      <p:sp>
        <p:nvSpPr>
          <p:cNvPr id="7" name="Google Shape;250;p22">
            <a:extLst>
              <a:ext uri="{FF2B5EF4-FFF2-40B4-BE49-F238E27FC236}">
                <a16:creationId xmlns:a16="http://schemas.microsoft.com/office/drawing/2014/main" id="{C8551CD6-4536-45D9-A9F7-CD1DE6F1D01A}"/>
              </a:ext>
            </a:extLst>
          </p:cNvPr>
          <p:cNvSpPr txBox="1">
            <a:spLocks/>
          </p:cNvSpPr>
          <p:nvPr/>
        </p:nvSpPr>
        <p:spPr>
          <a:xfrm>
            <a:off x="1624010" y="1197900"/>
            <a:ext cx="2233800" cy="146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➢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indent="0">
              <a:buFont typeface="Frank Ruhl Libre"/>
              <a:buNone/>
            </a:pPr>
            <a:r>
              <a:rPr lang="en-US" b="1" dirty="0"/>
              <a:t>9</a:t>
            </a:r>
          </a:p>
          <a:p>
            <a:pPr marL="0" indent="0">
              <a:buFont typeface="Frank Ruhl Libre"/>
              <a:buNone/>
            </a:pPr>
            <a:r>
              <a:rPr lang="en-US" dirty="0"/>
              <a:t>The growing numbers of black celebrities prove the racial wealth gap is closing.</a:t>
            </a:r>
          </a:p>
        </p:txBody>
      </p:sp>
    </p:spTree>
    <p:extLst>
      <p:ext uri="{BB962C8B-B14F-4D97-AF65-F5344CB8AC3E}">
        <p14:creationId xmlns:p14="http://schemas.microsoft.com/office/powerpoint/2010/main" val="1193135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700146" y="1715845"/>
            <a:ext cx="2233800" cy="15183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10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Black family disorganization is a cause of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8BFFF-F796-4EF5-90DA-AF010FFE51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6000" y="1715845"/>
            <a:ext cx="5907854" cy="26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50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“A tangle of pathologies”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818482" y="1715845"/>
            <a:ext cx="2233800" cy="15183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10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Black family disorganization is a cause of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Google Shape;206;p18">
            <a:extLst>
              <a:ext uri="{FF2B5EF4-FFF2-40B4-BE49-F238E27FC236}">
                <a16:creationId xmlns:a16="http://schemas.microsoft.com/office/drawing/2014/main" id="{A670B719-AB53-4818-AF56-0D2557384319}"/>
              </a:ext>
            </a:extLst>
          </p:cNvPr>
          <p:cNvSpPr txBox="1">
            <a:spLocks/>
          </p:cNvSpPr>
          <p:nvPr/>
        </p:nvSpPr>
        <p:spPr>
          <a:xfrm>
            <a:off x="2969110" y="1350084"/>
            <a:ext cx="5389581" cy="31035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Libre Baskerville" panose="020B0604020202020204" charset="0"/>
              </a:rPr>
              <a:t>“Since the 1965 Moynihan report, The Negro Family: The Case for National Action, there is a conventional discourse that alleges self-detrimental behaviors stemming from legacies of discrimination and concentrations of poverty within the black community are the main cause for observed racial differences in quality and quantity of life.”</a:t>
            </a:r>
            <a:endParaRPr lang="en-US" sz="2400" b="1" i="1" dirty="0">
              <a:solidFill>
                <a:schemeClr val="bg1">
                  <a:lumMod val="50000"/>
                </a:schemeClr>
              </a:solidFill>
              <a:latin typeface="Libre Baskervil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731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“A tangle of pathologies”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818482" y="1715845"/>
            <a:ext cx="2233800" cy="15183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10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Black family disorganization is a cause of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Google Shape;206;p18">
            <a:extLst>
              <a:ext uri="{FF2B5EF4-FFF2-40B4-BE49-F238E27FC236}">
                <a16:creationId xmlns:a16="http://schemas.microsoft.com/office/drawing/2014/main" id="{A670B719-AB53-4818-AF56-0D2557384319}"/>
              </a:ext>
            </a:extLst>
          </p:cNvPr>
          <p:cNvSpPr txBox="1">
            <a:spLocks/>
          </p:cNvSpPr>
          <p:nvPr/>
        </p:nvSpPr>
        <p:spPr>
          <a:xfrm>
            <a:off x="2969110" y="1350084"/>
            <a:ext cx="5389581" cy="31035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Libre Baskerville" panose="020B0604020202020204" charset="0"/>
              </a:rPr>
              <a:t>“Explanations that focus on behavior and so-called cultural factors also miss the point that retained wealth is a driving force for education, employment, and income outcomes. Rather than simply being shaped by family structure, wealth actually shapes family structure as well.”</a:t>
            </a:r>
            <a:endParaRPr lang="en-US" sz="2400" b="1" i="1" dirty="0">
              <a:solidFill>
                <a:schemeClr val="bg2">
                  <a:lumMod val="60000"/>
                  <a:lumOff val="40000"/>
                </a:schemeClr>
              </a:solidFill>
              <a:latin typeface="Libre Baskervil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7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we’ll cover</a:t>
            </a:r>
            <a:endParaRPr dirty="0"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1"/>
          </p:nvPr>
        </p:nvSpPr>
        <p:spPr>
          <a:xfrm>
            <a:off x="1003200" y="142925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-US" dirty="0"/>
              <a:t>Data trends related to structural racism.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-US" dirty="0"/>
              <a:t>Conceptualize and measure segregation.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-US" dirty="0"/>
              <a:t>Groundwater metaphor to explain “structural racism.” 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dirty="0"/>
              <a:t>Data on the myths about the racial wealth gap.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dirty="0"/>
              <a:t>Slides &amp; data are available at: </a:t>
            </a:r>
            <a:r>
              <a:rPr lang="en" sz="2000" b="1" u="sng" dirty="0">
                <a:solidFill>
                  <a:srgbClr val="0070C0"/>
                </a:solidFill>
              </a:rPr>
              <a:t>github.</a:t>
            </a:r>
            <a:r>
              <a:rPr lang="en-US" sz="2000" b="1" u="sng" dirty="0">
                <a:solidFill>
                  <a:srgbClr val="0070C0"/>
                </a:solidFill>
              </a:rPr>
              <a:t>com</a:t>
            </a:r>
            <a:r>
              <a:rPr lang="en" sz="2000" b="1" u="sng" dirty="0">
                <a:solidFill>
                  <a:srgbClr val="0070C0"/>
                </a:solidFill>
              </a:rPr>
              <a:t>/jwesleyfurlong/wealthtrends</a:t>
            </a:r>
            <a:endParaRPr b="1" u="sng" dirty="0">
              <a:solidFill>
                <a:srgbClr val="0070C0"/>
              </a:solidFill>
            </a:endParaRPr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40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6D0BC5-232B-403D-81AE-4865FA54B01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good cities logo">
            <a:extLst>
              <a:ext uri="{FF2B5EF4-FFF2-40B4-BE49-F238E27FC236}">
                <a16:creationId xmlns:a16="http://schemas.microsoft.com/office/drawing/2014/main" id="{26C7B04A-05A4-4FC1-9DC1-83327208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74" y="306000"/>
            <a:ext cx="3483045" cy="17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23822-424E-4819-BE25-FE7A12D4F015}"/>
              </a:ext>
            </a:extLst>
          </p:cNvPr>
          <p:cNvSpPr txBox="1"/>
          <p:nvPr/>
        </p:nvSpPr>
        <p:spPr>
          <a:xfrm>
            <a:off x="975096" y="2323350"/>
            <a:ext cx="7578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94A7F"/>
                </a:solidFill>
                <a:latin typeface="Libre Baskerville" panose="020B0604020202020204" charset="0"/>
              </a:rPr>
              <a:t>Wes Furlong</a:t>
            </a:r>
          </a:p>
          <a:p>
            <a:pPr algn="ctr"/>
            <a:r>
              <a:rPr lang="en-US" sz="2000" dirty="0">
                <a:solidFill>
                  <a:srgbClr val="094A7F"/>
                </a:solidFill>
                <a:latin typeface="Libre Baskerville" panose="020B0604020202020204" charset="0"/>
              </a:rPr>
              <a:t>MA, MSW, PhD candidate (Baylor University)</a:t>
            </a:r>
            <a:endParaRPr lang="en-US" sz="2800" dirty="0">
              <a:solidFill>
                <a:srgbClr val="094A7F"/>
              </a:solidFill>
              <a:latin typeface="Libre Baskerville" panose="020B0604020202020204" charset="0"/>
            </a:endParaRPr>
          </a:p>
          <a:p>
            <a:pPr algn="ctr"/>
            <a:r>
              <a:rPr lang="en-US" sz="2000" i="1" dirty="0">
                <a:solidFill>
                  <a:srgbClr val="094A7F"/>
                </a:solidFill>
                <a:latin typeface="Libre Baskerville" panose="020B0604020202020204" charset="0"/>
              </a:rPr>
              <a:t>Research Director</a:t>
            </a:r>
          </a:p>
        </p:txBody>
      </p:sp>
    </p:spTree>
    <p:extLst>
      <p:ext uri="{BB962C8B-B14F-4D97-AF65-F5344CB8AC3E}">
        <p14:creationId xmlns:p14="http://schemas.microsoft.com/office/powerpoint/2010/main" val="1851714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/>
          <p:nvPr/>
        </p:nvSpPr>
        <p:spPr>
          <a:xfrm>
            <a:off x="25" y="-39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2883450" y="1257183"/>
            <a:ext cx="3377154" cy="262915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3024770" y="1396800"/>
            <a:ext cx="3094500" cy="19761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Place your screenshot here</a:t>
            </a:r>
            <a:endParaRPr sz="1000">
              <a:solidFill>
                <a:srgbClr val="FFFFFF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97" name="Google Shape;397;p3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44A6B-7446-457B-962C-969BDDE55F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79" r="17987"/>
          <a:stretch/>
        </p:blipFill>
        <p:spPr>
          <a:xfrm>
            <a:off x="3024770" y="1396800"/>
            <a:ext cx="3094500" cy="1976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6D0BC5-232B-403D-81AE-4865FA54B01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good cities logo">
            <a:extLst>
              <a:ext uri="{FF2B5EF4-FFF2-40B4-BE49-F238E27FC236}">
                <a16:creationId xmlns:a16="http://schemas.microsoft.com/office/drawing/2014/main" id="{26C7B04A-05A4-4FC1-9DC1-83327208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74" y="306000"/>
            <a:ext cx="3483045" cy="17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23822-424E-4819-BE25-FE7A12D4F015}"/>
              </a:ext>
            </a:extLst>
          </p:cNvPr>
          <p:cNvSpPr txBox="1"/>
          <p:nvPr/>
        </p:nvSpPr>
        <p:spPr>
          <a:xfrm>
            <a:off x="621000" y="2565900"/>
            <a:ext cx="790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94A7F"/>
                </a:solidFill>
                <a:latin typeface="Libre Baskerville" panose="020B0604020202020204" charset="0"/>
              </a:rPr>
              <a:t>Neddie Winters, </a:t>
            </a:r>
            <a:r>
              <a:rPr lang="en-US" sz="2000" dirty="0" err="1">
                <a:solidFill>
                  <a:srgbClr val="094A7F"/>
                </a:solidFill>
                <a:latin typeface="Libre Baskerville" panose="020B0604020202020204" charset="0"/>
              </a:rPr>
              <a:t>GoodCities</a:t>
            </a:r>
            <a:r>
              <a:rPr lang="en-US" sz="2000" dirty="0">
                <a:solidFill>
                  <a:srgbClr val="094A7F"/>
                </a:solidFill>
                <a:latin typeface="Libre Baskerville" panose="020B0604020202020204" charset="0"/>
              </a:rPr>
              <a:t> Board Member</a:t>
            </a:r>
          </a:p>
          <a:p>
            <a:pPr algn="ctr"/>
            <a:r>
              <a:rPr lang="en-US" sz="2000" i="1" dirty="0">
                <a:solidFill>
                  <a:srgbClr val="094A7F"/>
                </a:solidFill>
                <a:latin typeface="Libre Baskerville" panose="020B0604020202020204" charset="0"/>
              </a:rPr>
              <a:t>Executive Director, Mission Mississippi</a:t>
            </a:r>
          </a:p>
        </p:txBody>
      </p:sp>
    </p:spTree>
    <p:extLst>
      <p:ext uri="{BB962C8B-B14F-4D97-AF65-F5344CB8AC3E}">
        <p14:creationId xmlns:p14="http://schemas.microsoft.com/office/powerpoint/2010/main" val="317518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>
            <a:spLocks noGrp="1"/>
          </p:cNvSpPr>
          <p:nvPr>
            <p:ph type="ctrTitle"/>
          </p:nvPr>
        </p:nvSpPr>
        <p:spPr>
          <a:xfrm>
            <a:off x="2984487" y="1172675"/>
            <a:ext cx="3175025" cy="7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</a:t>
            </a:r>
            <a:r>
              <a:rPr lang="en-US" sz="2800" dirty="0"/>
              <a:t>h</a:t>
            </a:r>
            <a:r>
              <a:rPr lang="en" sz="2800" dirty="0"/>
              <a:t>e </a:t>
            </a:r>
            <a:r>
              <a:rPr lang="en-US" sz="2800" dirty="0"/>
              <a:t>Use of Data in Conversations on the Story of Racial Inequality</a:t>
            </a:r>
            <a:r>
              <a:rPr lang="en" sz="2800" dirty="0"/>
              <a:t> 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D92490-BAEA-4FCC-9FB2-454362036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18" y="2571750"/>
            <a:ext cx="1718838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202637-0B97-43CB-ACFE-905E1752B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299" y="2571750"/>
            <a:ext cx="1112401" cy="9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we’ll cover</a:t>
            </a:r>
            <a:endParaRPr dirty="0"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1"/>
          </p:nvPr>
        </p:nvSpPr>
        <p:spPr>
          <a:xfrm>
            <a:off x="1003200" y="142925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-US" dirty="0"/>
              <a:t>Data trends related to structural racism.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-US" dirty="0"/>
              <a:t>Conceptualize and measure segregation.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-US" dirty="0"/>
              <a:t>Groundwater metaphor to explain “structural racism.” 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dirty="0"/>
              <a:t>Data on the myths about the racial wealth gap.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dirty="0"/>
              <a:t>Slides &amp; data are available at: </a:t>
            </a:r>
            <a:r>
              <a:rPr lang="en" sz="2000" b="1" u="sng" dirty="0">
                <a:solidFill>
                  <a:srgbClr val="0070C0"/>
                </a:solidFill>
              </a:rPr>
              <a:t>github.</a:t>
            </a:r>
            <a:r>
              <a:rPr lang="en-US" sz="2000" b="1" u="sng" dirty="0">
                <a:solidFill>
                  <a:srgbClr val="0070C0"/>
                </a:solidFill>
              </a:rPr>
              <a:t>com</a:t>
            </a:r>
            <a:r>
              <a:rPr lang="en" sz="2000" b="1" u="sng" dirty="0">
                <a:solidFill>
                  <a:srgbClr val="0070C0"/>
                </a:solidFill>
              </a:rPr>
              <a:t>/jwesleyfurlong/wealthtrends</a:t>
            </a:r>
            <a:endParaRPr b="1" u="sng" dirty="0">
              <a:solidFill>
                <a:srgbClr val="0070C0"/>
              </a:solidFill>
            </a:endParaRPr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D6A5D-ECDE-46A1-9AE3-414819F6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821" y="709200"/>
            <a:ext cx="4626013" cy="362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334BED-C8EB-4E7A-AD22-D51E4C3C1634}"/>
              </a:ext>
            </a:extLst>
          </p:cNvPr>
          <p:cNvSpPr txBox="1"/>
          <p:nvPr/>
        </p:nvSpPr>
        <p:spPr>
          <a:xfrm>
            <a:off x="2077200" y="594000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population</a:t>
            </a:r>
          </a:p>
        </p:txBody>
      </p:sp>
    </p:spTree>
    <p:extLst>
      <p:ext uri="{BB962C8B-B14F-4D97-AF65-F5344CB8AC3E}">
        <p14:creationId xmlns:p14="http://schemas.microsoft.com/office/powerpoint/2010/main" val="257893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08856-DF37-413E-B2ED-1C88B3A14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54" y="755999"/>
            <a:ext cx="4815745" cy="36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0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08856-DF37-413E-B2ED-1C88B3A14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38"/>
          <a:stretch/>
        </p:blipFill>
        <p:spPr>
          <a:xfrm>
            <a:off x="5976000" y="722775"/>
            <a:ext cx="2080799" cy="3789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A78D5F-63FE-498B-A105-90980113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128" y="722775"/>
            <a:ext cx="1799871" cy="3110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E7E7D-2476-4BB0-B017-6E73C5038DF8}"/>
              </a:ext>
            </a:extLst>
          </p:cNvPr>
          <p:cNvSpPr txBox="1"/>
          <p:nvPr/>
        </p:nvSpPr>
        <p:spPr>
          <a:xfrm>
            <a:off x="6933600" y="38921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208D5-88F6-44C3-9BE4-E4293CEE3912}"/>
              </a:ext>
            </a:extLst>
          </p:cNvPr>
          <p:cNvSpPr txBox="1"/>
          <p:nvPr/>
        </p:nvSpPr>
        <p:spPr>
          <a:xfrm>
            <a:off x="4100957" y="389219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A0A4A-A680-4CC7-8492-A0D0A9A0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05" y="687600"/>
            <a:ext cx="2010035" cy="34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2209"/>
      </p:ext>
    </p:extLst>
  </p:cSld>
  <p:clrMapOvr>
    <a:masterClrMapping/>
  </p:clrMapOvr>
</p:sld>
</file>

<file path=ppt/theme/theme1.xml><?xml version="1.0" encoding="utf-8"?>
<a:theme xmlns:a="http://schemas.openxmlformats.org/drawingml/2006/main" name="Di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880</Words>
  <Application>Microsoft Office PowerPoint</Application>
  <PresentationFormat>On-screen Show (16:9)</PresentationFormat>
  <Paragraphs>128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Frank Ruhl Libre</vt:lpstr>
      <vt:lpstr>Frank Ruhl Libre Medium</vt:lpstr>
      <vt:lpstr>Libre Baskerville</vt:lpstr>
      <vt:lpstr>Arial</vt:lpstr>
      <vt:lpstr>Dion template</vt:lpstr>
      <vt:lpstr>PowerPoint Presentation</vt:lpstr>
      <vt:lpstr>PowerPoint Presentation</vt:lpstr>
      <vt:lpstr>PowerPoint Presentation</vt:lpstr>
      <vt:lpstr>PowerPoint Presentation</vt:lpstr>
      <vt:lpstr>The Use of Data in Conversations on the Story of Racial Inequality </vt:lpstr>
      <vt:lpstr>What we’ll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home is one of the only assets in which the race of the owner affects the rate of return.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Groundwater Approach</vt:lpstr>
      <vt:lpstr>1. TRANSITION HEADLINE</vt:lpstr>
      <vt:lpstr>PowerPoint Presentation</vt:lpstr>
      <vt:lpstr>Myths about racial wealth gap</vt:lpstr>
      <vt:lpstr>Myths about racial wealth gap</vt:lpstr>
      <vt:lpstr>Myths about racial wealth gap</vt:lpstr>
      <vt:lpstr>Myths about racial wealth gap</vt:lpstr>
      <vt:lpstr>Myths about racial wealth gap</vt:lpstr>
      <vt:lpstr>Myths about racial wealth gap</vt:lpstr>
      <vt:lpstr>Myths about racial wealth gap</vt:lpstr>
      <vt:lpstr>“A tangle of pathologies”</vt:lpstr>
      <vt:lpstr>“A tangle of pathologies”</vt:lpstr>
      <vt:lpstr>What we’ll cover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Data in Conversations on the Story of Racial Inequality</dc:title>
  <dc:creator>Wesley Furlong</dc:creator>
  <cp:lastModifiedBy>Wesley Furlong</cp:lastModifiedBy>
  <cp:revision>29</cp:revision>
  <dcterms:modified xsi:type="dcterms:W3CDTF">2019-10-10T18:57:15Z</dcterms:modified>
</cp:coreProperties>
</file>